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63" r:id="rId3"/>
    <p:sldId id="292" r:id="rId4"/>
    <p:sldId id="293" r:id="rId5"/>
    <p:sldId id="341" r:id="rId6"/>
    <p:sldId id="342" r:id="rId7"/>
    <p:sldId id="294" r:id="rId8"/>
    <p:sldId id="295" r:id="rId9"/>
    <p:sldId id="296" r:id="rId10"/>
    <p:sldId id="257" r:id="rId11"/>
    <p:sldId id="265" r:id="rId12"/>
    <p:sldId id="302" r:id="rId13"/>
    <p:sldId id="297" r:id="rId14"/>
    <p:sldId id="264" r:id="rId15"/>
    <p:sldId id="300" r:id="rId16"/>
    <p:sldId id="952" r:id="rId17"/>
    <p:sldId id="953" r:id="rId18"/>
    <p:sldId id="954" r:id="rId19"/>
    <p:sldId id="955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5326"/>
    <p:restoredTop sz="96327"/>
  </p:normalViewPr>
  <p:slideViewPr>
    <p:cSldViewPr snapToGrid="0" snapToObjects="1">
      <p:cViewPr varScale="1">
        <p:scale>
          <a:sx n="36" d="100"/>
          <a:sy n="36" d="100"/>
        </p:scale>
        <p:origin x="240" y="1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1.png>
</file>

<file path=ppt/media/image1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3609C-0362-FC4A-A637-0DD758CDC758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B63A9-6391-B745-B820-1705F99F9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09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what we would</a:t>
            </a:r>
            <a:r>
              <a:rPr lang="en-US" baseline="0" dirty="0"/>
              <a:t> want to see.</a:t>
            </a:r>
          </a:p>
          <a:p>
            <a:pPr marL="228600" indent="-228600">
              <a:buAutoNum type="arabicPeriod"/>
            </a:pPr>
            <a:r>
              <a:rPr lang="en-US" baseline="0" dirty="0"/>
              <a:t>Cell types are well separated</a:t>
            </a:r>
          </a:p>
          <a:p>
            <a:pPr marL="228600" indent="-228600">
              <a:buAutoNum type="arabicPeriod"/>
            </a:pPr>
            <a:r>
              <a:rPr lang="en-US" baseline="0" dirty="0"/>
              <a:t>We can see additional structure that is missed by the manual gating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658AB-D1E8-A345-8BA3-7290EFF775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486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219bb3a94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219bb3a94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249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219bb3a94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219bb3a94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852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219bb3a94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219bb3a94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81515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219bb3a94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219bb3a94_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75707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219bb3a94_2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219bb3a94_2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4698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E6F19-48F7-3D49-AB0B-C759E987C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E043F-D092-3E45-9B9A-B48D055BBB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9374D-7FEF-2B46-96D7-570F28B1C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2A9A1-BE15-2F44-91C4-428F94AA5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48AE0-1817-6040-AE0B-DB77EEE80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042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FAE4A-01DC-8042-9910-E20C2D4D7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A7C8F-50C6-3C40-BCF9-8C861BC0A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B14CE-523B-1E49-B6FB-6E5FC85E9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593D3-40A7-C441-9CB5-148CDE92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CFF99-D2CC-D84C-B045-D5A266D6E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06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3C2C7C-E10F-3742-9CA4-E6CCDC3190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876664-91C8-0742-9FC6-AFA96AAE85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4291A-3DE3-714D-8EB2-4EBC96CE4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A6360-8A8B-B043-8BAA-E5992E219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CA540-FF3C-B34B-90C8-619DF93EB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1431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303592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01791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06107-6BCC-F149-A5DA-AD2A0D3E1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30A1B-426C-8948-9CC8-3A81056C2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BE953-A480-054E-9E8C-92A152D25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A82FB-384D-5F41-8610-FE636015F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D32B1-9020-914F-81F4-39A1E4074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61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D75E-7807-4949-A731-8B00B58A1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ED5DA-6DC0-224A-BC4B-EA989E1FE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AFDA9-21D7-2843-B9E4-F5E604146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8F966-365F-AE4F-B485-9A6049DBD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454F0-C150-A948-82A5-880A9A0F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145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9BCA1-373E-C649-91A3-00E1B1758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CA805-DD81-0F4F-8793-D5A5B16BEC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9F9C1B-BE51-5E4B-91F4-3FA6DE41E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FEA71-B2CC-8443-8358-60E053423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ED3F2-8C78-724F-BE88-2C8C03E65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00D475-9D62-664F-AFFC-63E708DDB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08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D4040-0DFF-8349-BF7A-C7B60B510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A1CF3-3C90-5548-B77D-AB1DCA3CF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3E749-71C7-4846-A0BC-5F52077274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DB5359-3355-104A-AEF4-62A748DE57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BF4CCB-2449-674F-8ED2-E871AED6B7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8B9CFA-49D3-3D49-A022-531EE754B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F1D6F8-17C5-A440-850D-86CCAEAE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829FA6-B6F0-0740-9B5F-62DF4A220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203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F028B-2DBF-BC4F-AD1C-E17047A2C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9908D8-8A31-3B41-B96C-BFF44ACB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3A16B3-D8B2-F540-A8F6-F4B624EA5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60F335-8364-5644-A8E4-0AF40F565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481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4E4611-D76C-6943-8441-3C2CC9670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DBDD80-9AE6-D242-8982-5949ABC88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15483-BECC-3947-81A6-B874D8A7F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107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07843-6F37-FD4D-84E4-B93672EB8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58272-741E-6043-A4AA-B4CA41A49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9C0883-3F0B-7048-BB6C-FC2B426159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E955D-D9B2-794F-B345-E138C1086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48D743-7CBB-D443-9637-CCB5E0C28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C81CB-9C3C-0746-9E61-D7C6027E1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626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4A7E1-6D22-B147-B88E-8EFF52FDC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B6F18C-7726-014A-9EF3-BC86B877A9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72957-C103-EF49-A86D-820B11287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67788-3402-214B-8BB0-07674C6D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11C8B0-A8DF-334B-9EAC-21EF18ECC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C8481-2B5D-FF43-A57D-A4FA0F94C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73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A00233-833A-BE4D-B2DE-B38CFBB9B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5625F-8D87-044B-97A7-CA4F41985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E6E89-4AEC-9443-A462-18D3F95968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6D378-2645-8F4F-B001-8B219F1D64D7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04971-CD2F-4746-9EC3-CF676DDF3A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3816B-4FA6-D34C-A4B5-3F15DFA362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170FA-6D78-4045-AC68-132289040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288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10.emf"/><Relationship Id="rId7" Type="http://schemas.openxmlformats.org/officeDocument/2006/relationships/image" Target="../media/image60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0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varianceexplained.org/r/kmeans-free-lunch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hyperlink" Target="https://scikit-learn.org/stable/auto_examples/cluster/plot_kmeans_assumptions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C001-A7F7-5D45-8B2E-CF8842BCD7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Clustering and K-Means </a:t>
            </a:r>
          </a:p>
        </p:txBody>
      </p:sp>
    </p:spTree>
    <p:extLst>
      <p:ext uri="{BB962C8B-B14F-4D97-AF65-F5344CB8AC3E}">
        <p14:creationId xmlns:p14="http://schemas.microsoft.com/office/powerpoint/2010/main" val="3788488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partitioning of the data space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315" y="1632769"/>
            <a:ext cx="4590231" cy="45902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72847" y="2204199"/>
            <a:ext cx="1777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Voronoi</a:t>
            </a:r>
            <a:r>
              <a:rPr lang="en-US" dirty="0"/>
              <a:t> Diagram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87472" y="6308209"/>
            <a:ext cx="4673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K-MEANS (</a:t>
            </a:r>
            <a:r>
              <a:rPr lang="en-US" dirty="0" err="1"/>
              <a:t>Macloed</a:t>
            </a:r>
            <a:r>
              <a:rPr lang="en-US" dirty="0"/>
              <a:t> 1967), </a:t>
            </a:r>
            <a:r>
              <a:rPr lang="en-US" dirty="0" err="1"/>
              <a:t>Fidduccia</a:t>
            </a:r>
            <a:r>
              <a:rPr lang="en-US" dirty="0"/>
              <a:t> </a:t>
            </a:r>
            <a:r>
              <a:rPr lang="en-US" dirty="0" err="1"/>
              <a:t>Matheyses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3084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the partition picked?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By minimizing different objective criteria</a:t>
            </a:r>
          </a:p>
          <a:p>
            <a:pPr lvl="1"/>
            <a:r>
              <a:rPr lang="en-US" dirty="0"/>
              <a:t>Closeness of members </a:t>
            </a:r>
            <a:r>
              <a:rPr lang="en-US" i="1" dirty="0"/>
              <a:t>within </a:t>
            </a:r>
            <a:r>
              <a:rPr lang="en-US" dirty="0"/>
              <a:t>the group</a:t>
            </a:r>
          </a:p>
          <a:p>
            <a:pPr lvl="1"/>
            <a:r>
              <a:rPr lang="en-US" dirty="0"/>
              <a:t>Distance/Separation between groups </a:t>
            </a:r>
          </a:p>
          <a:p>
            <a:pPr lvl="1"/>
            <a:r>
              <a:rPr lang="en-US" dirty="0"/>
              <a:t>Ratio of the two </a:t>
            </a:r>
          </a:p>
          <a:p>
            <a:pPr lvl="1"/>
            <a:r>
              <a:rPr lang="en-US" dirty="0"/>
              <a:t>Minimum cut of an NN-graph</a:t>
            </a:r>
          </a:p>
          <a:p>
            <a:r>
              <a:rPr lang="en-US" dirty="0"/>
              <a:t>Other criteria?</a:t>
            </a:r>
          </a:p>
          <a:p>
            <a:r>
              <a:rPr lang="en-US" dirty="0"/>
              <a:t>Modularity: actual edges/ expected edges</a:t>
            </a:r>
          </a:p>
        </p:txBody>
      </p:sp>
    </p:spTree>
    <p:extLst>
      <p:ext uri="{BB962C8B-B14F-4D97-AF65-F5344CB8AC3E}">
        <p14:creationId xmlns:p14="http://schemas.microsoft.com/office/powerpoint/2010/main" val="1883480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979FFB-0EBB-9577-728D-4B66A8D5D6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k-means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BEB1874-2E73-F34D-B1AD-A0690D95DE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7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Optimization: Mean Squared Error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7037800"/>
              </p:ext>
            </p:extLst>
          </p:nvPr>
        </p:nvGraphicFramePr>
        <p:xfrm>
          <a:off x="3517445" y="1905375"/>
          <a:ext cx="2578555" cy="5411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28700" imgH="215900" progId="Equation.3">
                  <p:embed/>
                </p:oleObj>
              </mc:Choice>
              <mc:Fallback>
                <p:oleObj name="Equation" r:id="rId2" imgW="10287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17445" y="1905375"/>
                        <a:ext cx="2578555" cy="5411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9024" y="2950661"/>
            <a:ext cx="5549900" cy="8001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3370460" y="3915509"/>
                <a:ext cx="38649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…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}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dirty="0"/>
                  <a:t>Partition into k clusters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0460" y="3915509"/>
                <a:ext cx="3864904" cy="276999"/>
              </a:xfrm>
              <a:prstGeom prst="rect">
                <a:avLst/>
              </a:prstGeom>
              <a:blipFill>
                <a:blip r:embed="rId5"/>
                <a:stretch>
                  <a:fillRect l="-1967" t="-26087" r="-2623" b="-478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6181718-C098-7D4F-99F4-823BD3CA5205}"/>
              </a:ext>
            </a:extLst>
          </p:cNvPr>
          <p:cNvSpPr txBox="1"/>
          <p:nvPr/>
        </p:nvSpPr>
        <p:spPr>
          <a:xfrm>
            <a:off x="1382234" y="1947684"/>
            <a:ext cx="183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Given datapoints: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F1C9A4-3DD6-CC40-B59C-0CA45F1C7689}"/>
              </a:ext>
            </a:extLst>
          </p:cNvPr>
          <p:cNvSpPr txBox="1"/>
          <p:nvPr/>
        </p:nvSpPr>
        <p:spPr>
          <a:xfrm>
            <a:off x="2104548" y="3823176"/>
            <a:ext cx="1113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Subjec</a:t>
            </a:r>
            <a:r>
              <a:rPr lang="en-US" dirty="0"/>
              <a:t> to: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C7D23F-3D66-3848-8567-1B66F84C5924}"/>
              </a:ext>
            </a:extLst>
          </p:cNvPr>
          <p:cNvSpPr txBox="1"/>
          <p:nvPr/>
        </p:nvSpPr>
        <p:spPr>
          <a:xfrm>
            <a:off x="1617723" y="2811757"/>
            <a:ext cx="447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Find: the within-cluster variance is minimized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DF435B8-D5F6-E84E-B054-1AF33F43F2D2}"/>
                  </a:ext>
                </a:extLst>
              </p:cNvPr>
              <p:cNvSpPr txBox="1"/>
              <p:nvPr/>
            </p:nvSpPr>
            <p:spPr>
              <a:xfrm>
                <a:off x="3370460" y="4267531"/>
                <a:ext cx="91422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DF435B8-D5F6-E84E-B054-1AF33F43F2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0460" y="4267531"/>
                <a:ext cx="914225" cy="276999"/>
              </a:xfrm>
              <a:prstGeom prst="rect">
                <a:avLst/>
              </a:prstGeom>
              <a:blipFill>
                <a:blip r:embed="rId7"/>
                <a:stretch>
                  <a:fillRect l="-5479" r="-1370"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9A18A21-72E1-774F-8517-8FDBCD4F3058}"/>
                  </a:ext>
                </a:extLst>
              </p:cNvPr>
              <p:cNvSpPr txBox="1"/>
              <p:nvPr/>
            </p:nvSpPr>
            <p:spPr>
              <a:xfrm>
                <a:off x="3370460" y="4529228"/>
                <a:ext cx="3141836" cy="2993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∩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=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9A18A21-72E1-774F-8517-8FDBCD4F30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0460" y="4529228"/>
                <a:ext cx="3141836" cy="299313"/>
              </a:xfrm>
              <a:prstGeom prst="rect">
                <a:avLst/>
              </a:prstGeom>
              <a:blipFill>
                <a:blip r:embed="rId8"/>
                <a:stretch>
                  <a:fillRect l="-2419" t="-24000" b="-3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9C100B1E-9220-DF40-9010-3181602B3408}"/>
              </a:ext>
            </a:extLst>
          </p:cNvPr>
          <p:cNvSpPr/>
          <p:nvPr/>
        </p:nvSpPr>
        <p:spPr>
          <a:xfrm>
            <a:off x="1520687" y="2782957"/>
            <a:ext cx="7523922" cy="223630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91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Initialization: </a:t>
            </a:r>
            <a:r>
              <a:rPr lang="en-US" dirty="0"/>
              <a:t>Pick K random cluster centroids</a:t>
            </a:r>
            <a:endParaRPr lang="en-US" b="1" dirty="0"/>
          </a:p>
          <a:p>
            <a:r>
              <a:rPr lang="en-US" dirty="0"/>
              <a:t> </a:t>
            </a:r>
            <a:r>
              <a:rPr lang="en-US" b="1" dirty="0"/>
              <a:t>Assignment step: </a:t>
            </a:r>
            <a:r>
              <a:rPr lang="en-US" dirty="0"/>
              <a:t>Assign each datapoint 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  to cluster </a:t>
            </a:r>
            <a:r>
              <a:rPr lang="en-US" i="1" dirty="0" err="1"/>
              <a:t>S</a:t>
            </a:r>
            <a:r>
              <a:rPr lang="en-US" i="1" baseline="-25000" dirty="0" err="1"/>
              <a:t>j</a:t>
            </a:r>
            <a:r>
              <a:rPr lang="en-US" i="1" dirty="0"/>
              <a:t> </a:t>
            </a:r>
            <a:r>
              <a:rPr lang="en-US" dirty="0"/>
              <a:t>that has the nearest mean </a:t>
            </a:r>
            <a:r>
              <a:rPr lang="en-US" i="1" dirty="0" err="1"/>
              <a:t>u</a:t>
            </a:r>
            <a:r>
              <a:rPr lang="en-US" i="1" baseline="-25000" dirty="0" err="1"/>
              <a:t>j</a:t>
            </a:r>
            <a:endParaRPr lang="en-US" dirty="0"/>
          </a:p>
          <a:p>
            <a:r>
              <a:rPr lang="en-US" b="1" dirty="0"/>
              <a:t>Update step</a:t>
            </a:r>
            <a:r>
              <a:rPr lang="en-US" dirty="0"/>
              <a:t>: Compute the means of clusters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i="1" baseline="-25000" dirty="0"/>
              <a:t>Nearest mean minimizes squared Euclidean distance</a:t>
            </a:r>
            <a:endParaRPr lang="en-US" b="1" i="1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1967348"/>
              </p:ext>
            </p:extLst>
          </p:nvPr>
        </p:nvGraphicFramePr>
        <p:xfrm>
          <a:off x="4691986" y="3809032"/>
          <a:ext cx="2114550" cy="1100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52500" imgH="495300" progId="Equation.3">
                  <p:embed/>
                </p:oleObj>
              </mc:Choice>
              <mc:Fallback>
                <p:oleObj name="Equation" r:id="rId2" imgW="952500" imgH="4953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91986" y="3809032"/>
                        <a:ext cx="2114550" cy="1100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1133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21531"/>
            <a:ext cx="10515600" cy="1325563"/>
          </a:xfrm>
        </p:spPr>
        <p:txBody>
          <a:bodyPr/>
          <a:lstStyle/>
          <a:p>
            <a:r>
              <a:rPr lang="en-US" dirty="0"/>
              <a:t>Yes: K-means Converges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  <a:p>
            <a:r>
              <a:rPr lang="en-US" dirty="0"/>
              <a:t>Each reassignment step LOWERS mean squared error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Update of means lowers variance</a:t>
            </a:r>
          </a:p>
          <a:p>
            <a:r>
              <a:rPr lang="en-US" dirty="0"/>
              <a:t>Therefore this optimization goes to a local minima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59002D-AA94-F14A-9155-1B739FB3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441" y="2903604"/>
            <a:ext cx="5549900" cy="8001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A92B8B0-6CB3-BFD0-7C1B-7461AA7B7C29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Will this process stop?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245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1835700" y="312442"/>
            <a:ext cx="8520600" cy="763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sz="3600" b="1"/>
              <a:t>k-Means minimizes within-cluster sum-of-squares</a:t>
            </a:r>
            <a:endParaRPr sz="3600" b="1"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775" y="2759280"/>
            <a:ext cx="4781550" cy="22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2270025" y="3273250"/>
            <a:ext cx="2677800" cy="26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Unlabelled data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38443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5601" y="1734013"/>
            <a:ext cx="4781549" cy="483914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835700" y="312442"/>
            <a:ext cx="8520600" cy="763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sz="3600" b="1"/>
              <a:t>k-Means minimizes within-cluster sum-of-squares</a:t>
            </a:r>
            <a:endParaRPr sz="3600" b="1"/>
          </a:p>
        </p:txBody>
      </p:sp>
      <p:sp>
        <p:nvSpPr>
          <p:cNvPr id="121" name="Google Shape;121;p21"/>
          <p:cNvSpPr txBox="1"/>
          <p:nvPr/>
        </p:nvSpPr>
        <p:spPr>
          <a:xfrm>
            <a:off x="2268075" y="2240325"/>
            <a:ext cx="25674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81000">
              <a:buSzPts val="2400"/>
              <a:buAutoNum type="arabicPeriod"/>
            </a:pPr>
            <a:r>
              <a:rPr lang="en" sz="2400"/>
              <a:t>Random initialization</a:t>
            </a:r>
            <a:br>
              <a:rPr lang="en" sz="2400"/>
            </a:br>
            <a:r>
              <a:rPr lang="en" sz="2400"/>
              <a:t>  </a:t>
            </a:r>
            <a:br>
              <a:rPr lang="en" sz="2400"/>
            </a:br>
            <a:br>
              <a:rPr lang="en" sz="2400"/>
            </a:br>
            <a:br>
              <a:rPr lang="en" sz="2400"/>
            </a:br>
            <a:endParaRPr sz="2400"/>
          </a:p>
          <a:p>
            <a:pPr marL="457200" indent="-381000">
              <a:buSzPts val="2400"/>
              <a:buAutoNum type="arabicPeriod"/>
            </a:pPr>
            <a:r>
              <a:rPr lang="en" sz="2400"/>
              <a:t>Assign points to nearest centroid</a:t>
            </a:r>
            <a:endParaRPr sz="2400"/>
          </a:p>
        </p:txBody>
      </p:sp>
      <p:sp>
        <p:nvSpPr>
          <p:cNvPr id="122" name="Google Shape;122;p21"/>
          <p:cNvSpPr txBox="1"/>
          <p:nvPr/>
        </p:nvSpPr>
        <p:spPr>
          <a:xfrm>
            <a:off x="6483400" y="1825575"/>
            <a:ext cx="1697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centroid</a:t>
            </a:r>
            <a:endParaRPr/>
          </a:p>
        </p:txBody>
      </p:sp>
      <p:cxnSp>
        <p:nvCxnSpPr>
          <p:cNvPr id="123" name="Google Shape;123;p21"/>
          <p:cNvCxnSpPr/>
          <p:nvPr/>
        </p:nvCxnSpPr>
        <p:spPr>
          <a:xfrm flipH="1">
            <a:off x="6301000" y="2096025"/>
            <a:ext cx="1824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24" name="Google Shape;124;p21"/>
          <p:cNvPicPr preferRelativeResize="0"/>
          <p:nvPr/>
        </p:nvPicPr>
        <p:blipFill rotWithShape="1">
          <a:blip r:embed="rId4">
            <a:alphaModFix/>
          </a:blip>
          <a:srcRect l="72344" t="32651" r="13597" b="24838"/>
          <a:stretch/>
        </p:blipFill>
        <p:spPr>
          <a:xfrm>
            <a:off x="6661775" y="2172225"/>
            <a:ext cx="565800" cy="562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27517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t="49236"/>
          <a:stretch/>
        </p:blipFill>
        <p:spPr>
          <a:xfrm>
            <a:off x="4835601" y="1706052"/>
            <a:ext cx="4781549" cy="245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1835700" y="312442"/>
            <a:ext cx="8520600" cy="763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sz="3600" b="1"/>
              <a:t>k-Means minimizes within-cluster sum-of-squares</a:t>
            </a:r>
            <a:endParaRPr sz="3600" b="1"/>
          </a:p>
        </p:txBody>
      </p:sp>
      <p:sp>
        <p:nvSpPr>
          <p:cNvPr id="131" name="Google Shape;131;p22"/>
          <p:cNvSpPr txBox="1"/>
          <p:nvPr/>
        </p:nvSpPr>
        <p:spPr>
          <a:xfrm>
            <a:off x="2575869" y="2005640"/>
            <a:ext cx="23166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2400" dirty="0"/>
          </a:p>
          <a:p>
            <a:r>
              <a:rPr lang="en" sz="2400" dirty="0"/>
              <a:t>Assign points to nearest centroid</a:t>
            </a:r>
            <a:endParaRPr sz="2400" dirty="0"/>
          </a:p>
          <a:p>
            <a:endParaRPr sz="2400" dirty="0"/>
          </a:p>
          <a:p>
            <a:endParaRPr sz="2400" dirty="0"/>
          </a:p>
          <a:p>
            <a:endParaRPr sz="2400" dirty="0"/>
          </a:p>
          <a:p>
            <a:r>
              <a:rPr lang="en" sz="2400" dirty="0"/>
              <a:t>Move centroids to middle of cluster</a:t>
            </a:r>
            <a:endParaRPr sz="2400" dirty="0"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4650" y="4230000"/>
            <a:ext cx="4743450" cy="234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 txBox="1"/>
          <p:nvPr/>
        </p:nvSpPr>
        <p:spPr>
          <a:xfrm>
            <a:off x="2096150" y="2374025"/>
            <a:ext cx="23166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2.</a:t>
            </a:r>
            <a:endParaRPr sz="2400" dirty="0"/>
          </a:p>
          <a:p>
            <a:endParaRPr sz="2400" dirty="0"/>
          </a:p>
          <a:p>
            <a:endParaRPr sz="2400" dirty="0"/>
          </a:p>
          <a:p>
            <a:endParaRPr sz="2400" dirty="0"/>
          </a:p>
          <a:p>
            <a:endParaRPr sz="2400" dirty="0"/>
          </a:p>
          <a:p>
            <a:r>
              <a:rPr lang="en" sz="2400" dirty="0"/>
              <a:t>3.</a:t>
            </a:r>
            <a:endParaRPr sz="2400" dirty="0"/>
          </a:p>
        </p:txBody>
      </p:sp>
      <p:sp>
        <p:nvSpPr>
          <p:cNvPr id="134" name="Google Shape;134;p22"/>
          <p:cNvSpPr txBox="1"/>
          <p:nvPr/>
        </p:nvSpPr>
        <p:spPr>
          <a:xfrm>
            <a:off x="1785045" y="1736110"/>
            <a:ext cx="3366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b="1" dirty="0">
                <a:latin typeface="Arial" panose="020B0604020202020204" pitchFamily="34" charset="0"/>
                <a:cs typeface="Arial" panose="020B0604020202020204" pitchFamily="34" charset="0"/>
              </a:rPr>
              <a:t>Repeat until convergence</a:t>
            </a:r>
            <a:endParaRPr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5" name="Google Shape;135;p22"/>
          <p:cNvCxnSpPr>
            <a:cxnSpLocks/>
          </p:cNvCxnSpPr>
          <p:nvPr/>
        </p:nvCxnSpPr>
        <p:spPr>
          <a:xfrm flipV="1">
            <a:off x="1897859" y="2258424"/>
            <a:ext cx="18300" cy="3931875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EB892EB7-DEF0-6A40-B65A-C6F8665562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9625" y="5502381"/>
          <a:ext cx="2114550" cy="1100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952500" imgH="495300" progId="Equation.3">
                  <p:embed/>
                </p:oleObj>
              </mc:Choice>
              <mc:Fallback>
                <p:oleObj name="Equation" r:id="rId5" imgW="952500" imgH="495300" progId="Equation.3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EB892EB7-DEF0-6A40-B65A-C6F8665562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9625" y="5502381"/>
                        <a:ext cx="2114550" cy="1100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5585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>
            <a:spLocks noGrp="1"/>
          </p:cNvSpPr>
          <p:nvPr>
            <p:ph type="title"/>
          </p:nvPr>
        </p:nvSpPr>
        <p:spPr>
          <a:xfrm>
            <a:off x="1835700" y="529501"/>
            <a:ext cx="8520600" cy="1000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sz="3600" b="1"/>
              <a:t>10 iterations of KMeans on Gaussians</a:t>
            </a:r>
            <a:endParaRPr/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5700" y="1897087"/>
            <a:ext cx="8520600" cy="3834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7864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cytof54_visne_gated_v3_09192012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96" r="35998" b="7805"/>
          <a:stretch/>
        </p:blipFill>
        <p:spPr>
          <a:xfrm>
            <a:off x="3518619" y="820221"/>
            <a:ext cx="5154762" cy="512338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17F82-8F7D-BE42-BF2F-5C4F7D073984}" type="slidenum">
              <a:rPr lang="en-US" smtClean="0"/>
              <a:t>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18619" y="5943601"/>
            <a:ext cx="5154762" cy="8039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C:\work\cytof_cellsne_paper\final\fig1_legen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619" y="5943601"/>
            <a:ext cx="5154762" cy="80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524001" y="5527291"/>
            <a:ext cx="19946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van der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Maaten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JMLR 2008, 2014</a:t>
            </a:r>
          </a:p>
          <a:p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Amir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 al.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Nat. Biotech 2013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tSNE</a:t>
            </a:r>
            <a:r>
              <a:rPr lang="en-US" dirty="0"/>
              <a:t> Map of Immune Cells</a:t>
            </a:r>
          </a:p>
        </p:txBody>
      </p:sp>
    </p:spTree>
    <p:extLst>
      <p:ext uri="{BB962C8B-B14F-4D97-AF65-F5344CB8AC3E}">
        <p14:creationId xmlns:p14="http://schemas.microsoft.com/office/powerpoint/2010/main" val="26090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1524150" y="303600"/>
            <a:ext cx="9144000" cy="763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600" dirty="0"/>
              <a:t>“K-means clustering is not a free lunch”</a:t>
            </a:r>
            <a:endParaRPr sz="3600" dirty="0"/>
          </a:p>
        </p:txBody>
      </p:sp>
      <p:sp>
        <p:nvSpPr>
          <p:cNvPr id="170" name="Google Shape;170;p26"/>
          <p:cNvSpPr txBox="1"/>
          <p:nvPr/>
        </p:nvSpPr>
        <p:spPr>
          <a:xfrm>
            <a:off x="1600350" y="6331500"/>
            <a:ext cx="51846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000" u="sng">
                <a:solidFill>
                  <a:schemeClr val="hlink"/>
                </a:solidFill>
                <a:hlinkClick r:id="rId3"/>
              </a:rPr>
              <a:t>http://varianceexplained.org/r/kmeans-free-lunch/</a:t>
            </a:r>
            <a:r>
              <a:rPr lang="en" sz="1000"/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https://scikit-learn.org/stable/auto_examples/cluster/plot_kmeans_assumptions.html</a:t>
            </a:r>
            <a:endParaRPr sz="1000"/>
          </a:p>
        </p:txBody>
      </p:sp>
      <p:sp>
        <p:nvSpPr>
          <p:cNvPr id="171" name="Google Shape;171;p26"/>
          <p:cNvSpPr txBox="1"/>
          <p:nvPr/>
        </p:nvSpPr>
        <p:spPr>
          <a:xfrm>
            <a:off x="1886300" y="1272958"/>
            <a:ext cx="3586500" cy="4852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k-Means assumes:</a:t>
            </a:r>
            <a:endParaRPr sz="2000" dirty="0"/>
          </a:p>
          <a:p>
            <a:pPr marL="457200" indent="-355600">
              <a:spcBef>
                <a:spcPts val="1000"/>
              </a:spcBef>
              <a:buSzPts val="2000"/>
              <a:buAutoNum type="arabicPeriod"/>
            </a:pPr>
            <a:r>
              <a:rPr lang="en" sz="2000" dirty="0"/>
              <a:t>K is chosen correctly</a:t>
            </a:r>
            <a:endParaRPr sz="2000" dirty="0"/>
          </a:p>
          <a:p>
            <a:pPr marL="457200" indent="-355600">
              <a:spcBef>
                <a:spcPts val="1000"/>
              </a:spcBef>
              <a:buSzPts val="2000"/>
              <a:buAutoNum type="arabicPeriod"/>
            </a:pPr>
            <a:r>
              <a:rPr lang="en" sz="2000" dirty="0"/>
              <a:t>The data is distributed normally around the mean</a:t>
            </a:r>
            <a:endParaRPr sz="2000" dirty="0"/>
          </a:p>
          <a:p>
            <a:pPr marL="457200" indent="-355600">
              <a:spcBef>
                <a:spcPts val="1000"/>
              </a:spcBef>
              <a:buSzPts val="2000"/>
              <a:buAutoNum type="arabicPeriod"/>
            </a:pPr>
            <a:r>
              <a:rPr lang="en" sz="2000" dirty="0"/>
              <a:t>All clusters have equal variance</a:t>
            </a:r>
            <a:endParaRPr sz="2000" dirty="0"/>
          </a:p>
          <a:p>
            <a:pPr marL="457200" indent="-355600">
              <a:spcBef>
                <a:spcPts val="1000"/>
              </a:spcBef>
              <a:spcAft>
                <a:spcPts val="1000"/>
              </a:spcAft>
              <a:buSzPts val="2000"/>
              <a:buAutoNum type="arabicPeriod"/>
            </a:pPr>
            <a:r>
              <a:rPr lang="en" sz="2000" dirty="0"/>
              <a:t>All clusters have the same number of points</a:t>
            </a:r>
          </a:p>
          <a:p>
            <a:pPr marL="101600">
              <a:spcBef>
                <a:spcPts val="1000"/>
              </a:spcBef>
              <a:spcAft>
                <a:spcPts val="1000"/>
              </a:spcAft>
              <a:buSzPts val="2000"/>
            </a:pPr>
            <a:r>
              <a:rPr lang="en-US" sz="2000" dirty="0"/>
              <a:t>K</a:t>
            </a:r>
            <a:r>
              <a:rPr lang="en" sz="2000" dirty="0"/>
              <a:t>-Means is </a:t>
            </a:r>
            <a:r>
              <a:rPr lang="en-US" sz="2000" dirty="0"/>
              <a:t>sensitive to</a:t>
            </a:r>
            <a:r>
              <a:rPr lang="en" sz="2000" dirty="0"/>
              <a:t>:</a:t>
            </a:r>
          </a:p>
          <a:p>
            <a:pPr marL="558800" indent="-457200">
              <a:spcBef>
                <a:spcPts val="1000"/>
              </a:spcBef>
              <a:spcAft>
                <a:spcPts val="1000"/>
              </a:spcAft>
              <a:buSzPts val="2000"/>
              <a:buAutoNum type="arabicPeriod"/>
            </a:pPr>
            <a:r>
              <a:rPr lang="en" sz="2000" dirty="0"/>
              <a:t>Initialization</a:t>
            </a:r>
          </a:p>
          <a:p>
            <a:pPr marL="558800" indent="-457200">
              <a:spcBef>
                <a:spcPts val="1000"/>
              </a:spcBef>
              <a:spcAft>
                <a:spcPts val="1000"/>
              </a:spcAft>
              <a:buSzPts val="2000"/>
              <a:buAutoNum type="arabicPeriod"/>
            </a:pPr>
            <a:r>
              <a:rPr lang="en" sz="2000" dirty="0"/>
              <a:t>Outliers</a:t>
            </a:r>
            <a:endParaRPr sz="2000" dirty="0"/>
          </a:p>
        </p:txBody>
      </p:sp>
      <p:pic>
        <p:nvPicPr>
          <p:cNvPr id="172" name="Google Shape;17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2801" y="1219500"/>
            <a:ext cx="5042797" cy="47461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3726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/>
          <a:lstStyle/>
          <a:p>
            <a:r>
              <a:rPr lang="en-US" dirty="0"/>
              <a:t>Breast Cancer Subtypes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958" y="946122"/>
            <a:ext cx="6399942" cy="47682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1" y="5714322"/>
            <a:ext cx="6447405" cy="98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55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00376"/>
            <a:ext cx="8229600" cy="1143000"/>
          </a:xfrm>
        </p:spPr>
        <p:txBody>
          <a:bodyPr/>
          <a:lstStyle/>
          <a:p>
            <a:r>
              <a:rPr lang="en-US" dirty="0"/>
              <a:t>What is clustering?</a:t>
            </a:r>
          </a:p>
        </p:txBody>
      </p:sp>
    </p:spTree>
    <p:extLst>
      <p:ext uri="{BB962C8B-B14F-4D97-AF65-F5344CB8AC3E}">
        <p14:creationId xmlns:p14="http://schemas.microsoft.com/office/powerpoint/2010/main" val="3508031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E8213-3D04-6C48-A1C6-C08FA714D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Clustering</a:t>
            </a:r>
            <a:r>
              <a:rPr lang="en-US" dirty="0"/>
              <a:t> Methods</a:t>
            </a:r>
          </a:p>
        </p:txBody>
      </p:sp>
      <p:pic>
        <p:nvPicPr>
          <p:cNvPr id="1026" name="Picture 2" descr="The 5 Clustering Algorithms Data Scientists Need to Know | by George Seif |  Towards Data Science">
            <a:extLst>
              <a:ext uri="{FF2B5EF4-FFF2-40B4-BE49-F238E27FC236}">
                <a16:creationId xmlns:a16="http://schemas.microsoft.com/office/drawing/2014/main" id="{4E861089-9904-944B-93AD-5CEBF7CDC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400" y="1702444"/>
            <a:ext cx="7773200" cy="46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7425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48110-8025-9942-93D9-C8180DBE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how other methods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9ED97-E479-7740-B46D-734625C7D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/>
              <a:t>/the-5-clustering-algorithms-data-scientists-need-to-know-a36d136ef68</a:t>
            </a:r>
          </a:p>
          <a:p>
            <a:r>
              <a:rPr lang="en-US" dirty="0"/>
              <a:t>Choose a method in python</a:t>
            </a:r>
          </a:p>
          <a:p>
            <a:r>
              <a:rPr lang="en-US" dirty="0"/>
              <a:t>Try it on the same datasets</a:t>
            </a:r>
          </a:p>
        </p:txBody>
      </p:sp>
    </p:spTree>
    <p:extLst>
      <p:ext uri="{BB962C8B-B14F-4D97-AF65-F5344CB8AC3E}">
        <p14:creationId xmlns:p14="http://schemas.microsoft.com/office/powerpoint/2010/main" val="1010653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of Similar Objects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794" y="1600615"/>
            <a:ext cx="4589963" cy="41068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84794" y="5817671"/>
            <a:ext cx="5326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Linkage Clustering, Community detection </a:t>
            </a:r>
          </a:p>
        </p:txBody>
      </p:sp>
    </p:spTree>
    <p:extLst>
      <p:ext uri="{BB962C8B-B14F-4D97-AF65-F5344CB8AC3E}">
        <p14:creationId xmlns:p14="http://schemas.microsoft.com/office/powerpoint/2010/main" val="841724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Density Centers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924" y="1613842"/>
            <a:ext cx="5535235" cy="45827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81201" y="6196631"/>
            <a:ext cx="44362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DBSCAN, Gaussian Mixture Model</a:t>
            </a:r>
          </a:p>
        </p:txBody>
      </p:sp>
    </p:spTree>
    <p:extLst>
      <p:ext uri="{BB962C8B-B14F-4D97-AF65-F5344CB8AC3E}">
        <p14:creationId xmlns:p14="http://schemas.microsoft.com/office/powerpoint/2010/main" val="3327322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Metastable States in A Manifold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0" y="2227626"/>
            <a:ext cx="6807200" cy="3835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58973" y="6186445"/>
            <a:ext cx="1529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PHENOGRAPH</a:t>
            </a:r>
          </a:p>
        </p:txBody>
      </p:sp>
    </p:spTree>
    <p:extLst>
      <p:ext uri="{BB962C8B-B14F-4D97-AF65-F5344CB8AC3E}">
        <p14:creationId xmlns:p14="http://schemas.microsoft.com/office/powerpoint/2010/main" val="1939314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406</Words>
  <Application>Microsoft Macintosh PowerPoint</Application>
  <PresentationFormat>Widescreen</PresentationFormat>
  <Paragraphs>88</Paragraphs>
  <Slides>20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Office Theme</vt:lpstr>
      <vt:lpstr>Equation</vt:lpstr>
      <vt:lpstr>Clustering and K-Means </vt:lpstr>
      <vt:lpstr>tSNE Map of Immune Cells</vt:lpstr>
      <vt:lpstr>Breast Cancer Subtypes</vt:lpstr>
      <vt:lpstr>What is clustering?</vt:lpstr>
      <vt:lpstr>Clustering Methods</vt:lpstr>
      <vt:lpstr>Explore how other methods work</vt:lpstr>
      <vt:lpstr>Grouping of Similar Objects</vt:lpstr>
      <vt:lpstr>Density Centers</vt:lpstr>
      <vt:lpstr>Metastable States in A Manifold</vt:lpstr>
      <vt:lpstr>A partitioning of the data space</vt:lpstr>
      <vt:lpstr>How is the partition picked?</vt:lpstr>
      <vt:lpstr>k-means clustering</vt:lpstr>
      <vt:lpstr>K-Means Optimization: Mean Squared Error</vt:lpstr>
      <vt:lpstr>K-Means Clustering Algorithm</vt:lpstr>
      <vt:lpstr>Yes: K-means Converges</vt:lpstr>
      <vt:lpstr>k-Means minimizes within-cluster sum-of-squares</vt:lpstr>
      <vt:lpstr>k-Means minimizes within-cluster sum-of-squares</vt:lpstr>
      <vt:lpstr>k-Means minimizes within-cluster sum-of-squares</vt:lpstr>
      <vt:lpstr>10 iterations of KMeans on Gaussians</vt:lpstr>
      <vt:lpstr>“K-means clustering is not a free lunch”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 and K-Means </dc:title>
  <dc:creator>Krishnaswamy, Smita</dc:creator>
  <cp:lastModifiedBy>Wenxin Xu</cp:lastModifiedBy>
  <cp:revision>12</cp:revision>
  <dcterms:created xsi:type="dcterms:W3CDTF">2021-10-24T20:08:54Z</dcterms:created>
  <dcterms:modified xsi:type="dcterms:W3CDTF">2023-03-07T03:33:17Z</dcterms:modified>
</cp:coreProperties>
</file>

<file path=docProps/thumbnail.jpeg>
</file>